
<file path=[Content_Types].xml><?xml version="1.0" encoding="utf-8"?>
<Types xmlns="http://schemas.openxmlformats.org/package/2006/content-types">
  <Default Extension="PNG" ContentType="image/png"/>
  <Default Extension="tmp"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 id="2147483742" r:id="rId7"/>
  </p:sldMasterIdLst>
  <p:notesMasterIdLst>
    <p:notesMasterId r:id="rId9"/>
  </p:notesMasterIdLst>
  <p:handoutMasterIdLst>
    <p:handoutMasterId r:id="rId10"/>
  </p:handoutMasterIdLst>
  <p:sldIdLst>
    <p:sldId id="826" r:id="rId8"/>
  </p:sldIdLst>
  <p:sldSz cx="9144000" cy="6858000" type="screen4x3"/>
  <p:notesSz cx="6797675" cy="9926638"/>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nigadner, Julia Helen" initials="KJH" lastIdx="1" clrIdx="0">
    <p:extLst>
      <p:ext uri="{19B8F6BF-5375-455C-9EA6-DF929625EA0E}">
        <p15:presenceInfo xmlns:p15="http://schemas.microsoft.com/office/powerpoint/2012/main" userId="S-1-5-21-1499261727-55176102-3529509929-143200" providerId="AD"/>
      </p:ext>
    </p:extLst>
  </p:cmAuthor>
  <p:cmAuthor id="2" name="Pajares, Elias" initials="PE" lastIdx="22" clrIdx="1">
    <p:extLst>
      <p:ext uri="{19B8F6BF-5375-455C-9EA6-DF929625EA0E}">
        <p15:presenceInfo xmlns:p15="http://schemas.microsoft.com/office/powerpoint/2012/main" userId="S-1-5-21-1499261727-55176102-3529509929-281803" providerId="AD"/>
      </p:ext>
    </p:extLst>
  </p:cmAuthor>
  <p:cmAuthor id="3" name="emna ben hassine" initials="ebh" lastIdx="8" clrIdx="2">
    <p:extLst>
      <p:ext uri="{19B8F6BF-5375-455C-9EA6-DF929625EA0E}">
        <p15:presenceInfo xmlns:p15="http://schemas.microsoft.com/office/powerpoint/2012/main" userId="b7bd6a738e44b011" providerId="Windows Live"/>
      </p:ext>
    </p:extLst>
  </p:cmAuthor>
  <p:cmAuthor id="4" name="Ulrike Jehle" initials="UJ" lastIdx="1" clrIdx="3">
    <p:extLst>
      <p:ext uri="{19B8F6BF-5375-455C-9EA6-DF929625EA0E}">
        <p15:presenceInfo xmlns:p15="http://schemas.microsoft.com/office/powerpoint/2012/main" userId="Ulrike Jehle" providerId="None"/>
      </p:ext>
    </p:extLst>
  </p:cmAuthor>
  <p:cmAuthor id="5" name="Jehle, Ulrike" initials="JU" lastIdx="52" clrIdx="4">
    <p:extLst>
      <p:ext uri="{19B8F6BF-5375-455C-9EA6-DF929625EA0E}">
        <p15:presenceInfo xmlns:p15="http://schemas.microsoft.com/office/powerpoint/2012/main" userId="S-1-5-21-1499261727-55176102-3529509929-38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A849"/>
    <a:srgbClr val="F79200"/>
    <a:srgbClr val="365F94"/>
    <a:srgbClr val="F1C27D"/>
    <a:srgbClr val="F4C17B"/>
    <a:srgbClr val="94B8FF"/>
    <a:srgbClr val="4CAF50"/>
    <a:srgbClr val="EA9379"/>
    <a:srgbClr val="426796"/>
    <a:srgbClr val="202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0" autoAdjust="0"/>
    <p:restoredTop sz="95388" autoAdjust="0"/>
  </p:normalViewPr>
  <p:slideViewPr>
    <p:cSldViewPr snapToGrid="0">
      <p:cViewPr varScale="1">
        <p:scale>
          <a:sx n="61" d="100"/>
          <a:sy n="61" d="100"/>
        </p:scale>
        <p:origin x="1280" y="60"/>
      </p:cViewPr>
      <p:guideLst>
        <p:guide orient="horz" pos="2160"/>
        <p:guide pos="2880"/>
      </p:guideLst>
    </p:cSldViewPr>
  </p:slideViewPr>
  <p:outlineViewPr>
    <p:cViewPr>
      <p:scale>
        <a:sx n="33" d="100"/>
        <a:sy n="33" d="100"/>
      </p:scale>
      <p:origin x="0" y="-2404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62" d="100"/>
          <a:sy n="162" d="100"/>
        </p:scale>
        <p:origin x="2502" y="132"/>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6332"/>
          </a:xfrm>
          <a:prstGeom prst="rect">
            <a:avLst/>
          </a:prstGeom>
        </p:spPr>
        <p:txBody>
          <a:bodyPr vert="horz" lIns="91434" tIns="45717" rIns="91434" bIns="45717"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3850445" y="0"/>
            <a:ext cx="2945659" cy="496332"/>
          </a:xfrm>
          <a:prstGeom prst="rect">
            <a:avLst/>
          </a:prstGeom>
        </p:spPr>
        <p:txBody>
          <a:bodyPr vert="horz" lIns="91434" tIns="45717" rIns="91434" bIns="45717"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07/03/2021</a:t>
            </a:fld>
            <a:endParaRPr lang="en-GB" dirty="0"/>
          </a:p>
        </p:txBody>
      </p:sp>
      <p:sp>
        <p:nvSpPr>
          <p:cNvPr id="4" name="Fußzeilenplatzhalter 3"/>
          <p:cNvSpPr>
            <a:spLocks noGrp="1"/>
          </p:cNvSpPr>
          <p:nvPr>
            <p:ph type="ftr" sz="quarter" idx="2"/>
          </p:nvPr>
        </p:nvSpPr>
        <p:spPr>
          <a:xfrm>
            <a:off x="2" y="9428583"/>
            <a:ext cx="2945659" cy="496332"/>
          </a:xfrm>
          <a:prstGeom prst="rect">
            <a:avLst/>
          </a:prstGeom>
        </p:spPr>
        <p:txBody>
          <a:bodyPr vert="horz" lIns="91434" tIns="45717" rIns="91434" bIns="45717"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3850445" y="9428583"/>
            <a:ext cx="2945659" cy="496332"/>
          </a:xfrm>
          <a:prstGeom prst="rect">
            <a:avLst/>
          </a:prstGeom>
        </p:spPr>
        <p:txBody>
          <a:bodyPr vert="horz" lIns="91434" tIns="45717" rIns="91434" bIns="45717"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‹Nr.›</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6332"/>
          </a:xfrm>
          <a:prstGeom prst="rect">
            <a:avLst/>
          </a:prstGeom>
        </p:spPr>
        <p:txBody>
          <a:bodyPr vert="horz" lIns="91434" tIns="45717" rIns="91434" bIns="45717"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3850445" y="0"/>
            <a:ext cx="2945659" cy="496332"/>
          </a:xfrm>
          <a:prstGeom prst="rect">
            <a:avLst/>
          </a:prstGeom>
        </p:spPr>
        <p:txBody>
          <a:bodyPr vert="horz" lIns="91434" tIns="45717" rIns="91434" bIns="45717"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07/03/2021</a:t>
            </a:fld>
            <a:endParaRPr lang="en-GB"/>
          </a:p>
        </p:txBody>
      </p:sp>
      <p:sp>
        <p:nvSpPr>
          <p:cNvPr id="4" name="Folienbildplatzhalt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34" tIns="45717" rIns="91434" bIns="45717" rtlCol="0" anchor="ctr"/>
          <a:lstStyle/>
          <a:p>
            <a:pPr lvl="0"/>
            <a:endParaRPr lang="en-GB" noProof="0"/>
          </a:p>
        </p:txBody>
      </p:sp>
      <p:sp>
        <p:nvSpPr>
          <p:cNvPr id="5" name="Notizenplatzhalter 4"/>
          <p:cNvSpPr>
            <a:spLocks noGrp="1"/>
          </p:cNvSpPr>
          <p:nvPr>
            <p:ph type="body" sz="quarter" idx="3"/>
          </p:nvPr>
        </p:nvSpPr>
        <p:spPr>
          <a:xfrm>
            <a:off x="679768" y="4715154"/>
            <a:ext cx="5438140" cy="4466987"/>
          </a:xfrm>
          <a:prstGeom prst="rect">
            <a:avLst/>
          </a:prstGeom>
        </p:spPr>
        <p:txBody>
          <a:bodyPr vert="horz" wrap="square" lIns="91434" tIns="45717" rIns="91434" bIns="45717"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9428583"/>
            <a:ext cx="2945659" cy="496332"/>
          </a:xfrm>
          <a:prstGeom prst="rect">
            <a:avLst/>
          </a:prstGeom>
        </p:spPr>
        <p:txBody>
          <a:bodyPr vert="horz" lIns="91434" tIns="45717" rIns="91434" bIns="45717"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3850445" y="9428583"/>
            <a:ext cx="2945659" cy="496332"/>
          </a:xfrm>
          <a:prstGeom prst="rect">
            <a:avLst/>
          </a:prstGeom>
        </p:spPr>
        <p:txBody>
          <a:bodyPr vert="horz" lIns="91434" tIns="45717" rIns="91434" bIns="45717"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‹Nr.›</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dirty="0" smtClean="0"/>
              <a:t>Nochmal kurzer Überblick</a:t>
            </a:r>
            <a:r>
              <a:rPr lang="de-DE" baseline="0" dirty="0" smtClean="0"/>
              <a:t> über das mFund Projekt </a:t>
            </a:r>
            <a:r>
              <a:rPr lang="de-DE" baseline="0" dirty="0" smtClean="0">
                <a:sym typeface="Wingdings" panose="05000000000000000000" pitchFamily="2" charset="2"/>
              </a:rPr>
              <a:t></a:t>
            </a:r>
            <a:r>
              <a:rPr lang="de-DE" dirty="0" smtClean="0"/>
              <a:t> gestartet mit dem Kick-off am 13.01.</a:t>
            </a:r>
            <a:r>
              <a:rPr lang="de-DE" baseline="0" dirty="0" smtClean="0"/>
              <a:t> dieses Jahres</a:t>
            </a:r>
            <a:r>
              <a:rPr lang="de-DE" sz="1200" kern="1200" dirty="0" smtClean="0">
                <a:solidFill>
                  <a:schemeClr val="tx1"/>
                </a:solidFill>
                <a:effectLst/>
                <a:latin typeface="Arial" pitchFamily="34" charset="0"/>
                <a:ea typeface="+mn-ea"/>
                <a:cs typeface="Arial" pitchFamily="34" charset="0"/>
              </a:rPr>
              <a:t>. Danach</a:t>
            </a:r>
            <a:r>
              <a:rPr lang="de-DE" sz="1200" kern="1200" baseline="0" dirty="0" smtClean="0">
                <a:solidFill>
                  <a:schemeClr val="tx1"/>
                </a:solidFill>
                <a:effectLst/>
                <a:latin typeface="Arial" pitchFamily="34" charset="0"/>
                <a:ea typeface="+mn-ea"/>
                <a:cs typeface="Arial" pitchFamily="34" charset="0"/>
              </a:rPr>
              <a:t> ging es direkt mit den 3 Testzyklen in FFB los. Gefolgt von den Planungsworkshops in FFB, Fr und München. Insgesamt haben wir knapp 10 Workshops im letzten Jahr durchgeführt und bis jetzt sehr gutes und motivierendes Feedback bekommen (was wir machen geht in die richtige Richtung!) und sind sehr gespannt auf die Ergebnisse des heutigen </a:t>
            </a:r>
            <a:r>
              <a:rPr lang="de-DE" sz="1200" b="1" kern="1200" baseline="0" dirty="0" smtClean="0">
                <a:solidFill>
                  <a:schemeClr val="tx1"/>
                </a:solidFill>
                <a:effectLst/>
                <a:latin typeface="Arial" pitchFamily="34" charset="0"/>
                <a:ea typeface="+mn-ea"/>
                <a:cs typeface="Arial" pitchFamily="34" charset="0"/>
              </a:rPr>
              <a:t>Syntheseworkshops</a:t>
            </a:r>
            <a:r>
              <a:rPr lang="de-DE" sz="1200" kern="1200" baseline="0" dirty="0" smtClean="0">
                <a:solidFill>
                  <a:schemeClr val="tx1"/>
                </a:solidFill>
                <a:effectLst/>
                <a:latin typeface="Arial" pitchFamily="34" charset="0"/>
                <a:ea typeface="+mn-ea"/>
                <a:cs typeface="Arial" pitchFamily="34" charset="0"/>
              </a:rPr>
              <a:t>.</a:t>
            </a:r>
            <a:endParaRPr lang="de-DE" sz="1200" kern="1200" dirty="0" smtClean="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pitchFamily="34" charset="0"/>
              <a:ea typeface="+mn-ea"/>
              <a:cs typeface="Arial" pitchFamily="34" charset="0"/>
            </a:endParaRPr>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extLst>
      <p:ext uri="{BB962C8B-B14F-4D97-AF65-F5344CB8AC3E}">
        <p14:creationId xmlns:p14="http://schemas.microsoft.com/office/powerpoint/2010/main" val="3875068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p>
            <a:r>
              <a:rPr lang="de-DE" smtClean="0"/>
              <a:t>TUM - Lehrstuhl für Siedlungsstruktur und Verkehrsplanung | 19. November 2020</a:t>
            </a:r>
            <a:endParaRPr lang="en-US" dirty="0"/>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smtClean="0"/>
              <a:t>TUM - Lehrstuhl für Siedlungsstruktur und Verkehrsplanung | 19. November 2020</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smtClean="0"/>
              <a:t>TUM - Lehrstuhl für Siedlungsstruktur und Verkehrsplanung | 19. November 2020</a:t>
            </a:r>
            <a:endParaRPr lang="de-DE" noProof="0"/>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6"/>
          </p:nvPr>
        </p:nvSpPr>
        <p:spPr/>
        <p:txBody>
          <a:bodyPr/>
          <a:lstStyle/>
          <a:p>
            <a:r>
              <a:rPr lang="de-DE" smtClean="0"/>
              <a:t>TUM - Lehrstuhl für Siedlungsstruktur und Verkehrsplanung | 19. November 2020</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425798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4"/>
            <a:r>
              <a:rPr lang="fr-FR" dirty="0"/>
              <a:t>Quatrième niveau</a:t>
            </a:r>
          </a:p>
          <a:p>
            <a:pPr lvl="5"/>
            <a:r>
              <a:rPr lang="fr-FR" dirty="0"/>
              <a:t>Cinquième niveau</a:t>
            </a:r>
          </a:p>
        </p:txBody>
      </p:sp>
    </p:spTree>
    <p:extLst>
      <p:ext uri="{BB962C8B-B14F-4D97-AF65-F5344CB8AC3E}">
        <p14:creationId xmlns:p14="http://schemas.microsoft.com/office/powerpoint/2010/main" val="619301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de-DE" smtClean="0"/>
              <a:t>TUM - Lehrstuhl für Siedlungsstruktur und Verkehrsplanung | 19. November 2020</a:t>
            </a:r>
            <a:endParaRPr lang="en-US" dirty="0"/>
          </a:p>
        </p:txBody>
      </p:sp>
    </p:spTree>
    <p:extLst>
      <p:ext uri="{BB962C8B-B14F-4D97-AF65-F5344CB8AC3E}">
        <p14:creationId xmlns:p14="http://schemas.microsoft.com/office/powerpoint/2010/main" val="2008458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27038" y="315913"/>
            <a:ext cx="8289925" cy="768350"/>
          </a:xfrm>
          <a:prstGeom prst="rect">
            <a:avLst/>
          </a:prstGeom>
        </p:spPr>
        <p:txBody>
          <a:bodyPr/>
          <a:lstStyle/>
          <a:p>
            <a:r>
              <a:rPr lang="de-DE"/>
              <a:t>Titelmasterformat durch Klicken bearbeiten</a:t>
            </a:r>
            <a:endParaRPr lang="en-GB"/>
          </a:p>
        </p:txBody>
      </p:sp>
    </p:spTree>
    <p:extLst>
      <p:ext uri="{BB962C8B-B14F-4D97-AF65-F5344CB8AC3E}">
        <p14:creationId xmlns:p14="http://schemas.microsoft.com/office/powerpoint/2010/main" val="1731159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de-DE" smtClean="0"/>
              <a:t>TUM - Lehrstuhl für Siedlungsstruktur und Verkehrsplanung | 19. November 2020</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smtClean="0"/>
              <a:t>TUM - Lehrstuhl für Siedlungsstruktur und Verkehrsplanung | 19. November 2020</a:t>
            </a:r>
            <a:endParaRPr lang="en-US" dirty="0"/>
          </a:p>
        </p:txBody>
      </p:sp>
      <p:sp>
        <p:nvSpPr>
          <p:cNvPr id="5"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Tree>
    <p:extLst>
      <p:ext uri="{BB962C8B-B14F-4D97-AF65-F5344CB8AC3E}">
        <p14:creationId xmlns:p14="http://schemas.microsoft.com/office/powerpoint/2010/main" val="171855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de-DE" sz="2000" b="0" i="0" u="none" strike="noStrike" kern="1200" cap="none" spc="0" normalizeH="0" baseline="0" noProof="0">
              <a:ln>
                <a:noFill/>
              </a:ln>
              <a:solidFill>
                <a:prstClr val="black"/>
              </a:solidFill>
              <a:effectLst/>
              <a:uLnTx/>
              <a:uFillTx/>
              <a:latin typeface="Arial" pitchFamily="34" charset="0"/>
              <a:ea typeface="+mn-ea"/>
              <a:cs typeface="Arial" charset="0"/>
            </a:endParaRPr>
          </a:p>
        </p:txBody>
      </p:sp>
      <p:sp>
        <p:nvSpPr>
          <p:cNvPr id="6" name="Foliennummernplatzhalt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8CB1E-F828-4F11-99E0-327109AF9DA4}" type="slidenum">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‹Nr.›</a:t>
            </a:fld>
            <a:endParaRPr kumimoji="0" lang="de-D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7" name="Fußzeilenplatzhalter 6"/>
          <p:cNvSpPr>
            <a:spLocks noGrp="1"/>
          </p:cNvSpPr>
          <p:nvPr>
            <p:ph type="ftr" sz="quarter" idx="13"/>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t>TUM - Lehrstuhl für Siedlungsstruktur und Verkehrsplanung | 19. November 2020</a:t>
            </a:r>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756587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5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210095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501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30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smtClean="0"/>
              <a:t>TUM - Lehrstuhl für Siedlungsstruktur und Verkehrsplanung | 19. November 2020</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2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321962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3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013834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4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62417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5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6239225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6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006067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7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64750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8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83471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9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0670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0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8073327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1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224955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p>
            <a:r>
              <a:rPr lang="de-DE" smtClean="0"/>
              <a:t>TUM - Lehrstuhl für Siedlungsstruktur und Verkehrsplanung | 19. November 2020</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200" b="0" i="0" u="none" strike="noStrike" kern="1200" cap="none" spc="0" normalizeH="0" baseline="0" noProof="0" dirty="0">
              <a:ln>
                <a:noFill/>
              </a:ln>
              <a:solidFill>
                <a:prstClr val="black">
                  <a:tint val="75000"/>
                </a:prstClr>
              </a:solidFill>
              <a:effectLst/>
              <a:uLnTx/>
              <a:uFillTx/>
              <a:latin typeface="Arial" charset="0"/>
              <a:ea typeface="+mn-ea"/>
              <a:cs typeface="Arial" charset="0"/>
            </a:endParaRPr>
          </a:p>
        </p:txBody>
      </p:sp>
      <p:sp>
        <p:nvSpPr>
          <p:cNvPr id="3" name="Fußzeilenplatzhalter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t>TUM - Lehrstuhl für Siedlungsstruktur und Verkehrsplanung | 19. November 2020</a:t>
            </a:r>
            <a:endParaRPr kumimoji="0" lang="de-D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4" name="Foliennummernplatzhalt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F77A3-FA87-4AE1-818F-F3A925054505}" type="slidenum">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‹Nr.›</a:t>
            </a:fld>
            <a:endParaRPr kumimoji="0" lang="de-D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9738509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857050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9227861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659044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6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960817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7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528504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8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34879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9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5639896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0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525042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1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71474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3"/>
          </p:nvPr>
        </p:nvSpPr>
        <p:spPr/>
        <p:txBody>
          <a:bodyPr/>
          <a:lstStyle/>
          <a:p>
            <a:r>
              <a:rPr lang="de-DE" smtClean="0"/>
              <a:t>TUM - Lehrstuhl für Siedlungsstruktur und Verkehrsplanung | 19. November 2020</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2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633320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73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0224408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5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2952497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6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04237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7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92238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8CB1E-F828-4F11-99E0-327109AF9DA4}" type="slidenum">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‹Nr.›</a:t>
            </a:fld>
            <a:endParaRPr kumimoji="0" lang="de-D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0" name="Fußzeilenplatzhalter 9"/>
          <p:cNvSpPr>
            <a:spLocks noGrp="1"/>
          </p:cNvSpPr>
          <p:nvPr>
            <p:ph type="ftr" sz="quarter" idx="16"/>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t>TUM - Lehrstuhl für Siedlungsstruktur und Verkehrsplanung | 19. November 2020</a:t>
            </a:r>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505407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de-DE"/>
              <a:t>Titelmasterformat durch Klicken bearbeiten</a:t>
            </a:r>
            <a:endParaRPr lang="en-GB"/>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16023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de-DE" smtClean="0"/>
              <a:t>TUM - Lehrstuhl für Siedlungsstruktur und Verkehrsplanung | 19. November 2020</a:t>
            </a:r>
            <a:endParaRPr lang="en-US" dirty="0"/>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useBgFill="1">
        <p:nvSpPr>
          <p:cNvPr id="7" name="Fußzeilenplatzhalter 6"/>
          <p:cNvSpPr>
            <a:spLocks noGrp="1"/>
          </p:cNvSpPr>
          <p:nvPr>
            <p:ph type="ftr" sz="quarter" idx="12"/>
          </p:nvPr>
        </p:nvSpPr>
        <p:spPr/>
        <p:txBody>
          <a:bodyPr/>
          <a:lstStyle/>
          <a:p>
            <a:r>
              <a:rPr lang="de-DE" smtClean="0"/>
              <a:t>TUM - Lehrstuhl für Siedlungsstruktur und Verkehrsplanung | 19. November 2020</a:t>
            </a:r>
            <a:endParaRPr lang="en-US" dirty="0"/>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7"/>
          </p:nvPr>
        </p:nvSpPr>
        <p:spPr/>
        <p:txBody>
          <a:bodyPr/>
          <a:lstStyle/>
          <a:p>
            <a:r>
              <a:rPr lang="de-DE" smtClean="0"/>
              <a:t>TUM - Lehrstuhl für Siedlungsstruktur und Verkehrsplanung | 19. November 2020</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462901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er_CO2">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20400" y="1800000"/>
            <a:ext cx="4032000" cy="4284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795008" y="1794016"/>
            <a:ext cx="4032000" cy="4284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7"/>
          </p:nvPr>
        </p:nvSpPr>
        <p:spPr/>
        <p:txBody>
          <a:bodyPr/>
          <a:lstStyle/>
          <a:p>
            <a:r>
              <a:rPr lang="de-DE" smtClean="0"/>
              <a:t>TUM - Lehrstuhl für Siedlungsstruktur und Verkehrsplanung | 19. November 2020</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84979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smtClean="0"/>
              <a:t>TUM - Lehrstuhl für Siedlungsstruktur und Verkehrsplanung | 19. November 2020</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4.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image" Target="../media/image2.jpg"/><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wmf"/></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image" Target="../media/image3.jpg"/><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image" Target="../media/image2.jp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image" Target="../media/image1.wmf"/><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r>
              <a:rPr lang="de-DE" smtClean="0"/>
              <a:t>TUM - Lehrstuhl für Siedlungsstruktur und Verkehrsplanung | 19. November 2020</a:t>
            </a:r>
            <a:endParaRPr lang="en-US" dirty="0"/>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pic>
        <p:nvPicPr>
          <p:cNvPr id="5" name="Grafik 4"/>
          <p:cNvPicPr>
            <a:picLocks noChangeAspect="1"/>
          </p:cNvPicPr>
          <p:nvPr userDrawn="1"/>
        </p:nvPicPr>
        <p:blipFill rotWithShape="1">
          <a:blip r:embed="rId4">
            <a:extLst>
              <a:ext uri="{28A0092B-C50C-407E-A947-70E740481C1C}">
                <a14:useLocalDpi xmlns:a14="http://schemas.microsoft.com/office/drawing/2010/main" val="0"/>
              </a:ext>
            </a:extLst>
          </a:blip>
          <a:srcRect l="16428" t="28281" r="57994" b="35490"/>
          <a:stretch/>
        </p:blipFill>
        <p:spPr>
          <a:xfrm>
            <a:off x="5638848" y="143597"/>
            <a:ext cx="866275" cy="690203"/>
          </a:xfrm>
          <a:prstGeom prst="rect">
            <a:avLst/>
          </a:prstGeom>
        </p:spPr>
      </p:pic>
      <p:pic>
        <p:nvPicPr>
          <p:cNvPr id="6" name="Grafik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57916" y="86905"/>
            <a:ext cx="1407702" cy="795960"/>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6563283"/>
            <a:ext cx="1115376" cy="193002"/>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‹Nr.›</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a:stretch>
            <a:fillRect/>
          </a:stretch>
        </p:blipFill>
        <p:spPr>
          <a:xfrm>
            <a:off x="-42532" y="0"/>
            <a:ext cx="9185031"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8222627" y="324650"/>
            <a:ext cx="599722" cy="320400"/>
          </a:xfrm>
          <a:prstGeom prst="rect">
            <a:avLst/>
          </a:prstGeom>
        </p:spPr>
      </p:pic>
      <p:sp>
        <p:nvSpPr>
          <p:cNvPr id="8"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pPr/>
              <a:t>‹Nr.›</a:t>
            </a:fld>
            <a:endParaRPr lang="de-DE" noProof="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smtClean="0"/>
              <a:t>TUM - Lehrstuhl für Siedlungsstruktur und Verkehrsplanung | 19. November 2020</a:t>
            </a:r>
            <a:endParaRPr lang="en-US" dirty="0"/>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de-DE" smtClean="0"/>
              <a:t>TUM - Lehrstuhl für Siedlungsstruktur und Verkehrsplanung | 19. November 2020</a:t>
            </a:r>
            <a:endParaRPr lang="en-US" dirty="0"/>
          </a:p>
        </p:txBody>
      </p:sp>
      <p:pic>
        <p:nvPicPr>
          <p:cNvPr id="7" name="Bild 6"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1" name="Textfeld 10"/>
          <p:cNvSpPr txBox="1"/>
          <p:nvPr userDrawn="1"/>
        </p:nvSpPr>
        <p:spPr>
          <a:xfrm>
            <a:off x="320401" y="314325"/>
            <a:ext cx="7699650" cy="348403"/>
          </a:xfrm>
          <a:prstGeom prst="rect">
            <a:avLst/>
          </a:prstGeom>
          <a:noFill/>
        </p:spPr>
        <p:txBody>
          <a:bodyPr wrap="square" lIns="0" tIns="0" rIns="0" bIns="0" rtlCol="0">
            <a:spAutoFit/>
          </a:bodyPr>
          <a:lstStyle/>
          <a:p>
            <a:pPr>
              <a:lnSpc>
                <a:spcPct val="94000"/>
              </a:lnSpc>
              <a:tabLst/>
            </a:pPr>
            <a:r>
              <a:rPr lang="de-DE" sz="800" dirty="0">
                <a:solidFill>
                  <a:schemeClr val="tx2"/>
                </a:solidFill>
                <a:latin typeface="+mn-lt"/>
              </a:rPr>
              <a:t>Lehrstuhl für Musterverfahren</a:t>
            </a:r>
          </a:p>
          <a:p>
            <a:pPr>
              <a:lnSpc>
                <a:spcPct val="94000"/>
              </a:lnSpc>
              <a:tabLst/>
            </a:pPr>
            <a:r>
              <a:rPr lang="de-DE" sz="800" dirty="0">
                <a:solidFill>
                  <a:schemeClr val="tx2"/>
                </a:solidFill>
                <a:latin typeface="+mn-lt"/>
              </a:rPr>
              <a:t>Fakultät für Mustertechnik</a:t>
            </a:r>
          </a:p>
          <a:p>
            <a:pPr>
              <a:lnSpc>
                <a:spcPct val="94000"/>
              </a:lnSpc>
              <a:tabLst/>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4"/>
          <a:stretch>
            <a:fillRect/>
          </a:stretch>
        </p:blipFill>
        <p:spPr>
          <a:xfrm>
            <a:off x="8218411" y="324685"/>
            <a:ext cx="608352" cy="320400"/>
          </a:xfrm>
          <a:prstGeom prst="rect">
            <a:avLst/>
          </a:prstGeom>
        </p:spPr>
      </p:pic>
      <p:sp>
        <p:nvSpPr>
          <p:cNvPr id="5" name="Foliennummernplatzhalter 4"/>
          <p:cNvSpPr>
            <a:spLocks noGrp="1"/>
          </p:cNvSpPr>
          <p:nvPr>
            <p:ph type="sldNum" sz="quarter" idx="4"/>
          </p:nvPr>
        </p:nvSpPr>
        <p:spPr>
          <a:xfrm>
            <a:off x="6774934" y="6473313"/>
            <a:ext cx="2052074"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
        <p:nvSpPr>
          <p:cNvPr id="6"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de-DE" smtClean="0"/>
              <a:t>TUM - Lehrstuhl für Siedlungsstruktur und Verkehrsplanung | 19. November 2020</a:t>
            </a:r>
            <a:endParaRPr lang="en-US" dirty="0"/>
          </a:p>
        </p:txBody>
      </p:sp>
      <p:pic>
        <p:nvPicPr>
          <p:cNvPr id="7" name="Grafik 6"/>
          <p:cNvPicPr>
            <a:picLocks noChangeAspect="1"/>
          </p:cNvPicPr>
          <p:nvPr userDrawn="1"/>
        </p:nvPicPr>
        <p:blipFill rotWithShape="1">
          <a:blip r:embed="rId15">
            <a:extLst>
              <a:ext uri="{28A0092B-C50C-407E-A947-70E740481C1C}">
                <a14:useLocalDpi xmlns:a14="http://schemas.microsoft.com/office/drawing/2010/main" val="0"/>
              </a:ext>
            </a:extLst>
          </a:blip>
          <a:srcRect l="16428" t="28281" r="57994" b="35490"/>
          <a:stretch/>
        </p:blipFill>
        <p:spPr>
          <a:xfrm>
            <a:off x="5638848" y="143597"/>
            <a:ext cx="866275" cy="690203"/>
          </a:xfrm>
          <a:prstGeom prst="rect">
            <a:avLst/>
          </a:prstGeom>
        </p:spPr>
      </p:pic>
      <p:pic>
        <p:nvPicPr>
          <p:cNvPr id="8" name="Grafik 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657916" y="86905"/>
            <a:ext cx="1407702" cy="79596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3" r:id="rId5"/>
    <p:sldLayoutId id="2147483711" r:id="rId6"/>
    <p:sldLayoutId id="2147483703" r:id="rId7"/>
    <p:sldLayoutId id="2147483653" r:id="rId8"/>
    <p:sldLayoutId id="2147483656" r:id="rId9"/>
    <p:sldLayoutId id="2147483715" r:id="rId10"/>
    <p:sldLayoutId id="2147483716" r:id="rId11"/>
    <p:sldLayoutId id="2147483719" r:id="rId1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22628" y="324650"/>
            <a:ext cx="599723" cy="320400"/>
          </a:xfrm>
          <a:prstGeom prst="rect">
            <a:avLst/>
          </a:prstGeom>
        </p:spPr>
      </p:pic>
      <p:sp>
        <p:nvSpPr>
          <p:cNvPr id="7"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dirty="0"/>
          </a:p>
        </p:txBody>
      </p:sp>
      <p:sp>
        <p:nvSpPr>
          <p:cNvPr id="8"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smtClean="0"/>
              <a:t>TUM - Lehrstuhl für Siedlungsstruktur und Verkehrsplanung | 19. November 2020</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22627" y="324650"/>
            <a:ext cx="599722" cy="320400"/>
          </a:xfrm>
          <a:prstGeom prst="rect">
            <a:avLst/>
          </a:prstGeom>
        </p:spPr>
      </p:pic>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smtClean="0"/>
              <a:t>TUM - Lehrstuhl für Siedlungsstruktur und Verkehrsplanung | 19. November 2020</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1"/>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t>TUM - Lehrstuhl für Siedlungsstruktur und Verkehrsplanung | 19. November 2020</a:t>
            </a:r>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E58CB1E-F828-4F11-99E0-327109AF9DA4}" type="slidenum">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‹Nr.›</a:t>
            </a:fld>
            <a:endParaRPr kumimoji="0" lang="de-D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2" name="Datumsplatzhalter 1"/>
          <p:cNvSpPr>
            <a:spLocks noGrp="1"/>
          </p:cNvSpPr>
          <p:nvPr>
            <p:ph type="dt" sz="half" idx="2"/>
          </p:nvPr>
        </p:nvSpPr>
        <p:spPr>
          <a:xfrm>
            <a:off x="6774934" y="649287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charset="0"/>
              <a:ea typeface="+mn-ea"/>
              <a:cs typeface="Arial" charset="0"/>
            </a:endParaRPr>
          </a:p>
        </p:txBody>
      </p:sp>
      <p:pic>
        <p:nvPicPr>
          <p:cNvPr id="3" name="Grafik 2"/>
          <p:cNvPicPr>
            <a:picLocks noChangeAspect="1"/>
          </p:cNvPicPr>
          <p:nvPr userDrawn="1"/>
        </p:nvPicPr>
        <p:blipFill rotWithShape="1">
          <a:blip r:embed="rId32">
            <a:extLst>
              <a:ext uri="{28A0092B-C50C-407E-A947-70E740481C1C}">
                <a14:useLocalDpi xmlns:a14="http://schemas.microsoft.com/office/drawing/2010/main" val="0"/>
              </a:ext>
            </a:extLst>
          </a:blip>
          <a:srcRect l="16428" t="28281" r="57994" b="35490"/>
          <a:stretch/>
        </p:blipFill>
        <p:spPr>
          <a:xfrm>
            <a:off x="5638848" y="143597"/>
            <a:ext cx="866275" cy="690203"/>
          </a:xfrm>
          <a:prstGeom prst="rect">
            <a:avLst/>
          </a:prstGeom>
        </p:spPr>
      </p:pic>
      <p:pic>
        <p:nvPicPr>
          <p:cNvPr id="4" name="Grafik 3"/>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6657916" y="86905"/>
            <a:ext cx="1407702" cy="795960"/>
          </a:xfrm>
          <a:prstGeom prst="rect">
            <a:avLst/>
          </a:prstGeom>
        </p:spPr>
      </p:pic>
    </p:spTree>
    <p:extLst>
      <p:ext uri="{BB962C8B-B14F-4D97-AF65-F5344CB8AC3E}">
        <p14:creationId xmlns:p14="http://schemas.microsoft.com/office/powerpoint/2010/main" val="2517303472"/>
      </p:ext>
    </p:extLst>
  </p:cSld>
  <p:clrMap bg1="lt1" tx1="dk1" bg2="lt2" tx2="dk2" accent1="accent1" accent2="accent2" accent3="accent3" accent4="accent4" accent5="accent5" accent6="accent6" hlink="hlink" folHlink="folHlink"/>
  <p:sldLayoutIdLst>
    <p:sldLayoutId id="2147483743"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70" r:id="rId25"/>
    <p:sldLayoutId id="2147483771" r:id="rId26"/>
    <p:sldLayoutId id="2147483772" r:id="rId27"/>
    <p:sldLayoutId id="2147483773" r:id="rId28"/>
    <p:sldLayoutId id="2147483774" r:id="rId29"/>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284" y="4892913"/>
            <a:ext cx="1507527" cy="1130645"/>
          </a:xfrm>
          <a:prstGeom prst="rect">
            <a:avLst/>
          </a:prstGeom>
        </p:spPr>
      </p:pic>
      <p:sp>
        <p:nvSpPr>
          <p:cNvPr id="8" name="Pfeil nach rechts 7"/>
          <p:cNvSpPr/>
          <p:nvPr/>
        </p:nvSpPr>
        <p:spPr>
          <a:xfrm>
            <a:off x="311162" y="3601355"/>
            <a:ext cx="8515846" cy="55826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
        <p:nvSpPr>
          <p:cNvPr id="9" name="Textfeld 8"/>
          <p:cNvSpPr txBox="1"/>
          <p:nvPr/>
        </p:nvSpPr>
        <p:spPr>
          <a:xfrm>
            <a:off x="386682" y="3757034"/>
            <a:ext cx="526729" cy="225062"/>
          </a:xfrm>
          <a:prstGeom prst="rect">
            <a:avLst/>
          </a:prstGeom>
          <a:noFill/>
        </p:spPr>
        <p:txBody>
          <a:bodyPr wrap="square" lIns="0" tIns="0" rIns="0" bIns="0" rtlCol="0">
            <a:spAutoFit/>
          </a:bodyPr>
          <a:lstStyle/>
          <a:p>
            <a:pPr>
              <a:lnSpc>
                <a:spcPct val="114000"/>
              </a:lnSpc>
            </a:pPr>
            <a:r>
              <a:rPr lang="de-DE" sz="1400" dirty="0" smtClean="0">
                <a:latin typeface="+mn-lt"/>
              </a:rPr>
              <a:t>2020</a:t>
            </a:r>
            <a:endParaRPr lang="en-US" sz="1400" dirty="0" err="1" smtClean="0">
              <a:latin typeface="+mn-lt"/>
            </a:endParaRPr>
          </a:p>
        </p:txBody>
      </p:sp>
      <p:sp>
        <p:nvSpPr>
          <p:cNvPr id="10" name="Ellipse 9"/>
          <p:cNvSpPr/>
          <p:nvPr/>
        </p:nvSpPr>
        <p:spPr>
          <a:xfrm>
            <a:off x="386682" y="2058934"/>
            <a:ext cx="827280" cy="789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
        <p:nvSpPr>
          <p:cNvPr id="11" name="Textfeld 10"/>
          <p:cNvSpPr txBox="1"/>
          <p:nvPr/>
        </p:nvSpPr>
        <p:spPr>
          <a:xfrm>
            <a:off x="461819" y="1723802"/>
            <a:ext cx="677005" cy="225062"/>
          </a:xfrm>
          <a:prstGeom prst="rect">
            <a:avLst/>
          </a:prstGeom>
          <a:noFill/>
        </p:spPr>
        <p:txBody>
          <a:bodyPr wrap="square" lIns="0" tIns="0" rIns="0" bIns="0" rtlCol="0">
            <a:spAutoFit/>
          </a:bodyPr>
          <a:lstStyle/>
          <a:p>
            <a:pPr algn="ctr">
              <a:lnSpc>
                <a:spcPct val="114000"/>
              </a:lnSpc>
            </a:pPr>
            <a:r>
              <a:rPr lang="de-DE" sz="1400" dirty="0" smtClean="0">
                <a:latin typeface="+mn-lt"/>
              </a:rPr>
              <a:t>Kick-off</a:t>
            </a:r>
            <a:endParaRPr lang="en-US" sz="1400" dirty="0" err="1" smtClean="0">
              <a:latin typeface="+mn-lt"/>
            </a:endParaRPr>
          </a:p>
        </p:txBody>
      </p:sp>
      <p:sp>
        <p:nvSpPr>
          <p:cNvPr id="12" name="Textfeld 11"/>
          <p:cNvSpPr txBox="1"/>
          <p:nvPr/>
        </p:nvSpPr>
        <p:spPr>
          <a:xfrm>
            <a:off x="308500" y="4096146"/>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13.01.</a:t>
            </a:r>
            <a:endParaRPr lang="en-US" sz="1400" dirty="0" err="1" smtClean="0">
              <a:latin typeface="+mn-lt"/>
            </a:endParaRPr>
          </a:p>
        </p:txBody>
      </p:sp>
      <p:sp>
        <p:nvSpPr>
          <p:cNvPr id="13" name="Textfeld 12"/>
          <p:cNvSpPr txBox="1"/>
          <p:nvPr/>
        </p:nvSpPr>
        <p:spPr>
          <a:xfrm>
            <a:off x="940857" y="3477321"/>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23.01.</a:t>
            </a:r>
            <a:endParaRPr lang="en-US" sz="1400" dirty="0" err="1" smtClean="0">
              <a:latin typeface="+mn-lt"/>
            </a:endParaRPr>
          </a:p>
        </p:txBody>
      </p:sp>
      <p:sp>
        <p:nvSpPr>
          <p:cNvPr id="15" name="Textfeld 14"/>
          <p:cNvSpPr txBox="1"/>
          <p:nvPr/>
        </p:nvSpPr>
        <p:spPr>
          <a:xfrm>
            <a:off x="709092" y="5772416"/>
            <a:ext cx="1636337" cy="470642"/>
          </a:xfrm>
          <a:prstGeom prst="rect">
            <a:avLst/>
          </a:prstGeom>
          <a:noFill/>
        </p:spPr>
        <p:txBody>
          <a:bodyPr wrap="square" lIns="0" tIns="0" rIns="0" bIns="0" rtlCol="0">
            <a:spAutoFit/>
          </a:bodyPr>
          <a:lstStyle/>
          <a:p>
            <a:pPr algn="ctr">
              <a:lnSpc>
                <a:spcPct val="114000"/>
              </a:lnSpc>
            </a:pPr>
            <a:r>
              <a:rPr lang="de-DE" sz="1400" dirty="0" smtClean="0">
                <a:latin typeface="+mn-lt"/>
              </a:rPr>
              <a:t>Testzyklen Fürstenfeldbruck</a:t>
            </a:r>
            <a:endParaRPr lang="en-US" sz="1400" dirty="0" err="1" smtClean="0">
              <a:latin typeface="+mn-lt"/>
            </a:endParaRPr>
          </a:p>
        </p:txBody>
      </p:sp>
      <p:sp>
        <p:nvSpPr>
          <p:cNvPr id="18" name="Textfeld 17"/>
          <p:cNvSpPr txBox="1"/>
          <p:nvPr/>
        </p:nvSpPr>
        <p:spPr>
          <a:xfrm>
            <a:off x="1613947" y="3474720"/>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05.03.</a:t>
            </a:r>
            <a:endParaRPr lang="en-US" sz="1400" dirty="0" err="1" smtClean="0">
              <a:latin typeface="+mn-lt"/>
            </a:endParaRPr>
          </a:p>
        </p:txBody>
      </p:sp>
      <p:sp>
        <p:nvSpPr>
          <p:cNvPr id="19" name="Textfeld 18"/>
          <p:cNvSpPr txBox="1"/>
          <p:nvPr/>
        </p:nvSpPr>
        <p:spPr>
          <a:xfrm>
            <a:off x="2283804" y="3475232"/>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06.05.</a:t>
            </a:r>
            <a:endParaRPr lang="en-US" sz="1400" dirty="0" err="1" smtClean="0">
              <a:latin typeface="+mn-lt"/>
            </a:endParaRPr>
          </a:p>
        </p:txBody>
      </p:sp>
      <p:cxnSp>
        <p:nvCxnSpPr>
          <p:cNvPr id="23" name="Gerader Verbinder 22"/>
          <p:cNvCxnSpPr>
            <a:stCxn id="10" idx="4"/>
          </p:cNvCxnSpPr>
          <p:nvPr/>
        </p:nvCxnSpPr>
        <p:spPr>
          <a:xfrm flipH="1">
            <a:off x="800075" y="2848206"/>
            <a:ext cx="247" cy="821387"/>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flipH="1">
            <a:off x="1403027" y="4086904"/>
            <a:ext cx="247" cy="821387"/>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3163250" y="4051019"/>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09.07.</a:t>
            </a:r>
            <a:endParaRPr lang="en-US" sz="1400" dirty="0" err="1" smtClean="0">
              <a:latin typeface="+mn-lt"/>
            </a:endParaRPr>
          </a:p>
        </p:txBody>
      </p:sp>
      <p:sp>
        <p:nvSpPr>
          <p:cNvPr id="28" name="Textfeld 27"/>
          <p:cNvSpPr txBox="1"/>
          <p:nvPr/>
        </p:nvSpPr>
        <p:spPr>
          <a:xfrm>
            <a:off x="2867613" y="1414116"/>
            <a:ext cx="1574423" cy="491160"/>
          </a:xfrm>
          <a:prstGeom prst="rect">
            <a:avLst/>
          </a:prstGeom>
          <a:noFill/>
        </p:spPr>
        <p:txBody>
          <a:bodyPr wrap="square" lIns="0" tIns="0" rIns="0" bIns="0" rtlCol="0">
            <a:spAutoFit/>
          </a:bodyPr>
          <a:lstStyle/>
          <a:p>
            <a:pPr algn="ctr">
              <a:lnSpc>
                <a:spcPct val="114000"/>
              </a:lnSpc>
            </a:pPr>
            <a:r>
              <a:rPr lang="de-DE" sz="1400" dirty="0" smtClean="0">
                <a:latin typeface="+mn-lt"/>
              </a:rPr>
              <a:t>Planungsworkshop</a:t>
            </a:r>
          </a:p>
          <a:p>
            <a:pPr algn="ctr">
              <a:lnSpc>
                <a:spcPct val="114000"/>
              </a:lnSpc>
            </a:pPr>
            <a:r>
              <a:rPr lang="de-DE" sz="1400" dirty="0" smtClean="0">
                <a:latin typeface="+mn-lt"/>
              </a:rPr>
              <a:t>Fürstenfeldbruck</a:t>
            </a:r>
            <a:endParaRPr lang="en-US" sz="1400" dirty="0" err="1" smtClean="0">
              <a:latin typeface="+mn-lt"/>
            </a:endParaRPr>
          </a:p>
        </p:txBody>
      </p:sp>
      <p:cxnSp>
        <p:nvCxnSpPr>
          <p:cNvPr id="29" name="Gerader Verbinder 28"/>
          <p:cNvCxnSpPr/>
          <p:nvPr/>
        </p:nvCxnSpPr>
        <p:spPr>
          <a:xfrm flipH="1">
            <a:off x="3641714" y="2838543"/>
            <a:ext cx="247" cy="821387"/>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30" name="Textfeld 29"/>
          <p:cNvSpPr txBox="1"/>
          <p:nvPr/>
        </p:nvSpPr>
        <p:spPr>
          <a:xfrm>
            <a:off x="4421457" y="3481029"/>
            <a:ext cx="983150" cy="245580"/>
          </a:xfrm>
          <a:prstGeom prst="rect">
            <a:avLst/>
          </a:prstGeom>
          <a:noFill/>
        </p:spPr>
        <p:txBody>
          <a:bodyPr wrap="square" lIns="0" tIns="0" rIns="0" bIns="0" rtlCol="0">
            <a:spAutoFit/>
          </a:bodyPr>
          <a:lstStyle/>
          <a:p>
            <a:pPr algn="ctr">
              <a:lnSpc>
                <a:spcPct val="114000"/>
              </a:lnSpc>
            </a:pPr>
            <a:r>
              <a:rPr lang="de-DE" sz="1400" dirty="0" smtClean="0">
                <a:latin typeface="+mn-lt"/>
              </a:rPr>
              <a:t>13.07.</a:t>
            </a:r>
            <a:endParaRPr lang="en-US" sz="1400" dirty="0" err="1" smtClean="0">
              <a:latin typeface="+mn-lt"/>
            </a:endParaRPr>
          </a:p>
        </p:txBody>
      </p:sp>
      <p:sp>
        <p:nvSpPr>
          <p:cNvPr id="31" name="Ellipse 30"/>
          <p:cNvSpPr/>
          <p:nvPr/>
        </p:nvSpPr>
        <p:spPr>
          <a:xfrm>
            <a:off x="4473245" y="4922069"/>
            <a:ext cx="827280" cy="789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
        <p:nvSpPr>
          <p:cNvPr id="32" name="Textfeld 31"/>
          <p:cNvSpPr txBox="1"/>
          <p:nvPr/>
        </p:nvSpPr>
        <p:spPr>
          <a:xfrm>
            <a:off x="4131198" y="6011188"/>
            <a:ext cx="1503609" cy="491160"/>
          </a:xfrm>
          <a:prstGeom prst="rect">
            <a:avLst/>
          </a:prstGeom>
          <a:noFill/>
        </p:spPr>
        <p:txBody>
          <a:bodyPr wrap="square" lIns="0" tIns="0" rIns="0" bIns="0" rtlCol="0">
            <a:spAutoFit/>
          </a:bodyPr>
          <a:lstStyle/>
          <a:p>
            <a:pPr algn="ctr">
              <a:lnSpc>
                <a:spcPct val="114000"/>
              </a:lnSpc>
            </a:pPr>
            <a:r>
              <a:rPr lang="de-DE" sz="1400" dirty="0" smtClean="0">
                <a:latin typeface="+mn-lt"/>
              </a:rPr>
              <a:t>Planungsworkshop Freising</a:t>
            </a:r>
            <a:endParaRPr lang="en-US" sz="1400" dirty="0" err="1" smtClean="0">
              <a:latin typeface="+mn-lt"/>
            </a:endParaRPr>
          </a:p>
        </p:txBody>
      </p:sp>
      <p:cxnSp>
        <p:nvCxnSpPr>
          <p:cNvPr id="33" name="Gerader Verbinder 32"/>
          <p:cNvCxnSpPr/>
          <p:nvPr/>
        </p:nvCxnSpPr>
        <p:spPr>
          <a:xfrm flipH="1">
            <a:off x="4883003" y="4096203"/>
            <a:ext cx="247" cy="821387"/>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flipH="1">
            <a:off x="2101365" y="4086903"/>
            <a:ext cx="247" cy="821387"/>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a:xfrm flipH="1">
            <a:off x="2767545" y="4093743"/>
            <a:ext cx="247" cy="821387"/>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36" name="Textfeld 35"/>
          <p:cNvSpPr txBox="1"/>
          <p:nvPr/>
        </p:nvSpPr>
        <p:spPr>
          <a:xfrm>
            <a:off x="6839869" y="4064894"/>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03.11.</a:t>
            </a:r>
            <a:endParaRPr lang="en-US" sz="1400" dirty="0" err="1" smtClean="0">
              <a:latin typeface="+mn-lt"/>
            </a:endParaRPr>
          </a:p>
        </p:txBody>
      </p:sp>
      <p:sp>
        <p:nvSpPr>
          <p:cNvPr id="37" name="Textfeld 36"/>
          <p:cNvSpPr txBox="1"/>
          <p:nvPr/>
        </p:nvSpPr>
        <p:spPr>
          <a:xfrm>
            <a:off x="6141356" y="4064894"/>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29.10.</a:t>
            </a:r>
            <a:endParaRPr lang="en-US" sz="1400" dirty="0" err="1" smtClean="0">
              <a:latin typeface="+mn-lt"/>
            </a:endParaRPr>
          </a:p>
        </p:txBody>
      </p:sp>
      <p:sp>
        <p:nvSpPr>
          <p:cNvPr id="39" name="Textfeld 38"/>
          <p:cNvSpPr txBox="1"/>
          <p:nvPr/>
        </p:nvSpPr>
        <p:spPr>
          <a:xfrm>
            <a:off x="5901621" y="1252096"/>
            <a:ext cx="1701812" cy="491160"/>
          </a:xfrm>
          <a:prstGeom prst="rect">
            <a:avLst/>
          </a:prstGeom>
          <a:noFill/>
        </p:spPr>
        <p:txBody>
          <a:bodyPr wrap="square" lIns="0" tIns="0" rIns="0" bIns="0" rtlCol="0">
            <a:spAutoFit/>
          </a:bodyPr>
          <a:lstStyle/>
          <a:p>
            <a:pPr algn="ctr">
              <a:lnSpc>
                <a:spcPct val="114000"/>
              </a:lnSpc>
            </a:pPr>
            <a:r>
              <a:rPr lang="de-DE" sz="1400" dirty="0" smtClean="0">
                <a:latin typeface="+mn-lt"/>
              </a:rPr>
              <a:t>Planungsworkshops</a:t>
            </a:r>
          </a:p>
          <a:p>
            <a:pPr algn="ctr">
              <a:lnSpc>
                <a:spcPct val="114000"/>
              </a:lnSpc>
            </a:pPr>
            <a:r>
              <a:rPr lang="de-DE" sz="1400" dirty="0" smtClean="0">
                <a:latin typeface="+mn-lt"/>
              </a:rPr>
              <a:t>München</a:t>
            </a:r>
            <a:endParaRPr lang="en-US" sz="1400" dirty="0" err="1" smtClean="0">
              <a:latin typeface="+mn-lt"/>
            </a:endParaRPr>
          </a:p>
        </p:txBody>
      </p:sp>
      <p:cxnSp>
        <p:nvCxnSpPr>
          <p:cNvPr id="40" name="Gerader Verbinder 39"/>
          <p:cNvCxnSpPr>
            <a:stCxn id="38" idx="4"/>
          </p:cNvCxnSpPr>
          <p:nvPr/>
        </p:nvCxnSpPr>
        <p:spPr>
          <a:xfrm flipH="1">
            <a:off x="6632931" y="2853531"/>
            <a:ext cx="247" cy="821387"/>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a:stCxn id="41" idx="4"/>
          </p:cNvCxnSpPr>
          <p:nvPr/>
        </p:nvCxnSpPr>
        <p:spPr>
          <a:xfrm flipH="1">
            <a:off x="7315353" y="2853531"/>
            <a:ext cx="247" cy="821387"/>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4" name="Textfeld 43"/>
          <p:cNvSpPr txBox="1"/>
          <p:nvPr/>
        </p:nvSpPr>
        <p:spPr>
          <a:xfrm>
            <a:off x="5464636" y="4059569"/>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06.08.</a:t>
            </a:r>
            <a:endParaRPr lang="en-US" sz="1400" dirty="0" err="1" smtClean="0">
              <a:latin typeface="+mn-lt"/>
            </a:endParaRPr>
          </a:p>
        </p:txBody>
      </p:sp>
      <p:cxnSp>
        <p:nvCxnSpPr>
          <p:cNvPr id="46" name="Gerader Verbinder 45"/>
          <p:cNvCxnSpPr/>
          <p:nvPr/>
        </p:nvCxnSpPr>
        <p:spPr>
          <a:xfrm flipH="1">
            <a:off x="5955369" y="2702294"/>
            <a:ext cx="842" cy="967299"/>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7" name="Textfeld 46"/>
          <p:cNvSpPr txBox="1"/>
          <p:nvPr/>
        </p:nvSpPr>
        <p:spPr>
          <a:xfrm>
            <a:off x="7603433" y="3475786"/>
            <a:ext cx="983150" cy="245580"/>
          </a:xfrm>
          <a:prstGeom prst="rect">
            <a:avLst/>
          </a:prstGeom>
          <a:noFill/>
        </p:spPr>
        <p:txBody>
          <a:bodyPr wrap="square" lIns="0" tIns="0" rIns="0" bIns="0" rtlCol="0">
            <a:spAutoFit/>
          </a:bodyPr>
          <a:lstStyle/>
          <a:p>
            <a:pPr algn="ctr">
              <a:lnSpc>
                <a:spcPct val="114000"/>
              </a:lnSpc>
            </a:pPr>
            <a:r>
              <a:rPr lang="de-DE" sz="1400" dirty="0" smtClean="0">
                <a:latin typeface="+mn-lt"/>
              </a:rPr>
              <a:t>19.11.</a:t>
            </a:r>
            <a:endParaRPr lang="en-US" sz="1400" dirty="0" err="1" smtClean="0">
              <a:latin typeface="+mn-lt"/>
            </a:endParaRPr>
          </a:p>
        </p:txBody>
      </p:sp>
      <p:sp>
        <p:nvSpPr>
          <p:cNvPr id="49" name="Textfeld 48"/>
          <p:cNvSpPr txBox="1"/>
          <p:nvPr/>
        </p:nvSpPr>
        <p:spPr>
          <a:xfrm>
            <a:off x="7312003" y="5765714"/>
            <a:ext cx="1503609" cy="225062"/>
          </a:xfrm>
          <a:prstGeom prst="rect">
            <a:avLst/>
          </a:prstGeom>
          <a:noFill/>
        </p:spPr>
        <p:txBody>
          <a:bodyPr wrap="square" lIns="0" tIns="0" rIns="0" bIns="0" rtlCol="0">
            <a:spAutoFit/>
          </a:bodyPr>
          <a:lstStyle/>
          <a:p>
            <a:pPr algn="ctr">
              <a:lnSpc>
                <a:spcPct val="114000"/>
              </a:lnSpc>
            </a:pPr>
            <a:r>
              <a:rPr lang="de-DE" sz="1400" dirty="0" smtClean="0">
                <a:latin typeface="+mn-lt"/>
              </a:rPr>
              <a:t>Syntheseworkshop</a:t>
            </a:r>
            <a:endParaRPr lang="en-US" sz="1400" dirty="0" err="1" smtClean="0">
              <a:latin typeface="+mn-lt"/>
            </a:endParaRPr>
          </a:p>
        </p:txBody>
      </p:sp>
      <p:cxnSp>
        <p:nvCxnSpPr>
          <p:cNvPr id="50" name="Gerader Verbinder 49"/>
          <p:cNvCxnSpPr/>
          <p:nvPr/>
        </p:nvCxnSpPr>
        <p:spPr>
          <a:xfrm flipH="1">
            <a:off x="8056074" y="4061609"/>
            <a:ext cx="247" cy="821387"/>
          </a:xfrm>
          <a:prstGeom prst="line">
            <a:avLst/>
          </a:prstGeom>
          <a:ln>
            <a:solidFill>
              <a:schemeClr val="accent1"/>
            </a:solidFill>
            <a:headEnd type="oval"/>
          </a:ln>
        </p:spPr>
        <p:style>
          <a:lnRef idx="1">
            <a:schemeClr val="accent1"/>
          </a:lnRef>
          <a:fillRef idx="0">
            <a:schemeClr val="accent1"/>
          </a:fillRef>
          <a:effectRef idx="0">
            <a:schemeClr val="accent1"/>
          </a:effectRef>
          <a:fontRef idx="minor">
            <a:schemeClr val="tx1"/>
          </a:fontRef>
        </p:style>
      </p:cxnSp>
      <p:pic>
        <p:nvPicPr>
          <p:cNvPr id="51" name="Grafik 50"/>
          <p:cNvPicPr>
            <a:picLocks noChangeAspect="1"/>
          </p:cNvPicPr>
          <p:nvPr/>
        </p:nvPicPr>
        <p:blipFill rotWithShape="1">
          <a:blip r:embed="rId4">
            <a:extLst>
              <a:ext uri="{28A0092B-C50C-407E-A947-70E740481C1C}">
                <a14:useLocalDpi xmlns:a14="http://schemas.microsoft.com/office/drawing/2010/main" val="0"/>
              </a:ext>
            </a:extLst>
          </a:blip>
          <a:srcRect l="34519" r="1"/>
          <a:stretch/>
        </p:blipFill>
        <p:spPr>
          <a:xfrm>
            <a:off x="859627" y="4714971"/>
            <a:ext cx="1241322" cy="1066336"/>
          </a:xfrm>
          <a:prstGeom prst="rect">
            <a:avLst/>
          </a:prstGeom>
        </p:spPr>
      </p:pic>
      <p:pic>
        <p:nvPicPr>
          <p:cNvPr id="6" name="Grafik 5"/>
          <p:cNvPicPr>
            <a:picLocks noChangeAspect="1"/>
          </p:cNvPicPr>
          <p:nvPr/>
        </p:nvPicPr>
        <p:blipFill rotWithShape="1">
          <a:blip r:embed="rId5">
            <a:extLst>
              <a:ext uri="{28A0092B-C50C-407E-A947-70E740481C1C}">
                <a14:useLocalDpi xmlns:a14="http://schemas.microsoft.com/office/drawing/2010/main" val="0"/>
              </a:ext>
            </a:extLst>
          </a:blip>
          <a:srcRect t="16826"/>
          <a:stretch/>
        </p:blipFill>
        <p:spPr>
          <a:xfrm>
            <a:off x="3987182" y="4882996"/>
            <a:ext cx="1801375" cy="1123713"/>
          </a:xfrm>
          <a:prstGeom prst="rect">
            <a:avLst/>
          </a:prstGeom>
        </p:spPr>
      </p:pic>
      <p:pic>
        <p:nvPicPr>
          <p:cNvPr id="54" name="Picture 2"/>
          <p:cNvPicPr/>
          <p:nvPr/>
        </p:nvPicPr>
        <p:blipFill rotWithShape="1">
          <a:blip r:embed="rId6" cstate="print">
            <a:extLst>
              <a:ext uri="{28A0092B-C50C-407E-A947-70E740481C1C}">
                <a14:useLocalDpi xmlns:a14="http://schemas.microsoft.com/office/drawing/2010/main" val="0"/>
              </a:ext>
            </a:extLst>
          </a:blip>
          <a:srcRect t="29805"/>
          <a:stretch/>
        </p:blipFill>
        <p:spPr bwMode="auto">
          <a:xfrm>
            <a:off x="5496749" y="1752225"/>
            <a:ext cx="2024481" cy="950069"/>
          </a:xfrm>
          <a:prstGeom prst="rect">
            <a:avLst/>
          </a:prstGeom>
          <a:noFill/>
          <a:ln>
            <a:noFill/>
          </a:ln>
        </p:spPr>
      </p:pic>
      <p:pic>
        <p:nvPicPr>
          <p:cNvPr id="42" name="Grafik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6860" y="2396316"/>
            <a:ext cx="1412380" cy="838202"/>
          </a:xfrm>
          <a:prstGeom prst="rect">
            <a:avLst/>
          </a:prstGeom>
        </p:spPr>
      </p:pic>
      <p:pic>
        <p:nvPicPr>
          <p:cNvPr id="53" name="Grafik 52"/>
          <p:cNvPicPr>
            <a:picLocks noChangeAspect="1"/>
          </p:cNvPicPr>
          <p:nvPr/>
        </p:nvPicPr>
        <p:blipFill rotWithShape="1">
          <a:blip r:embed="rId8">
            <a:extLst>
              <a:ext uri="{28A0092B-C50C-407E-A947-70E740481C1C}">
                <a14:useLocalDpi xmlns:a14="http://schemas.microsoft.com/office/drawing/2010/main" val="0"/>
              </a:ext>
            </a:extLst>
          </a:blip>
          <a:srcRect t="17366"/>
          <a:stretch/>
        </p:blipFill>
        <p:spPr>
          <a:xfrm>
            <a:off x="2871620" y="1947555"/>
            <a:ext cx="1566407" cy="970789"/>
          </a:xfrm>
          <a:prstGeom prst="rect">
            <a:avLst/>
          </a:prstGeom>
        </p:spPr>
      </p:pic>
      <p:pic>
        <p:nvPicPr>
          <p:cNvPr id="14" name="Grafik 13" descr="Bildschirmausschnit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7678" y="4852956"/>
            <a:ext cx="1772257" cy="914425"/>
          </a:xfrm>
          <a:prstGeom prst="rect">
            <a:avLst/>
          </a:prstGeom>
        </p:spPr>
      </p:pic>
    </p:spTree>
    <p:extLst>
      <p:ext uri="{BB962C8B-B14F-4D97-AF65-F5344CB8AC3E}">
        <p14:creationId xmlns:p14="http://schemas.microsoft.com/office/powerpoint/2010/main" val="1699710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7.xml><?xml version="1.0" encoding="utf-8"?>
<a:theme xmlns:a="http://schemas.openxmlformats.org/drawingml/2006/main" name="1_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TUM_Praesentation_p_v1(2) [Schreibgeschützt]" id="{D52D90E1-7DA6-4A45-9B4D-32D069650737}" vid="{74DEC545-9654-47F4-8911-2F06B348CC89}"/>
    </a:ext>
  </a:ext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mobilLAB-Kolloquium_160707</Template>
  <TotalTime>0</TotalTime>
  <Words>113</Words>
  <Application>Microsoft Office PowerPoint</Application>
  <PresentationFormat>Bildschirmpräsentation (4:3)</PresentationFormat>
  <Paragraphs>21</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7</vt:i4>
      </vt:variant>
      <vt:variant>
        <vt:lpstr>Folientitel</vt:lpstr>
      </vt:variant>
      <vt:variant>
        <vt:i4>1</vt:i4>
      </vt:variant>
    </vt:vector>
  </HeadingPairs>
  <TitlesOfParts>
    <vt:vector size="13" baseType="lpstr">
      <vt:lpstr>Arial</vt:lpstr>
      <vt:lpstr>Calibri</vt:lpstr>
      <vt:lpstr>Courier New</vt:lpstr>
      <vt:lpstr>Symbol</vt:lpstr>
      <vt:lpstr>Wingdings</vt:lpstr>
      <vt:lpstr>160104_TUM_Praesentation_p_v1</vt:lpstr>
      <vt:lpstr>Titel 2</vt:lpstr>
      <vt:lpstr>Titel 3</vt:lpstr>
      <vt:lpstr>Inhalt</vt:lpstr>
      <vt:lpstr>Kapiteltrenner blau</vt:lpstr>
      <vt:lpstr>Kapiteltrenner schwarz</vt:lpstr>
      <vt:lpstr>1_160104_TUM_Praesentation_p_v1</vt:lpstr>
      <vt:lpstr>PowerPoint-Präsentation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Erreichbarkeit von Arbeitsstandorten in der Metropolregion München</dc:title>
  <dc:creator>Kinigadner, Julia Helen</dc:creator>
  <cp:lastModifiedBy>Jehle, Ulrike</cp:lastModifiedBy>
  <cp:revision>878</cp:revision>
  <cp:lastPrinted>2016-08-08T07:01:44Z</cp:lastPrinted>
  <dcterms:created xsi:type="dcterms:W3CDTF">2016-06-24T09:00:38Z</dcterms:created>
  <dcterms:modified xsi:type="dcterms:W3CDTF">2021-03-07T12:33:49Z</dcterms:modified>
</cp:coreProperties>
</file>